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94" r:id="rId15"/>
    <p:sldMasterId id="2147483705" r:id="rId16"/>
    <p:sldMasterId id="2147483707" r:id="rId17"/>
    <p:sldMasterId id="2147483709" r:id="rId18"/>
    <p:sldMasterId id="2147483711" r:id="rId19"/>
    <p:sldMasterId id="2147483715" r:id="rId20"/>
    <p:sldMasterId id="2147483717" r:id="rId21"/>
    <p:sldMasterId id="2147483718" r:id="rId22"/>
    <p:sldMasterId id="2147483720" r:id="rId23"/>
  </p:sldMasterIdLst>
  <p:notesMasterIdLst>
    <p:notesMasterId r:id="rId48"/>
  </p:notesMasterIdLst>
  <p:sldIdLst>
    <p:sldId id="1449" r:id="rId24"/>
    <p:sldId id="1459" r:id="rId25"/>
    <p:sldId id="1460" r:id="rId26"/>
    <p:sldId id="1461" r:id="rId27"/>
    <p:sldId id="1462" r:id="rId28"/>
    <p:sldId id="1463" r:id="rId29"/>
    <p:sldId id="1464" r:id="rId30"/>
    <p:sldId id="1481" r:id="rId31"/>
    <p:sldId id="1480" r:id="rId32"/>
    <p:sldId id="1469" r:id="rId33"/>
    <p:sldId id="1470" r:id="rId34"/>
    <p:sldId id="1471" r:id="rId35"/>
    <p:sldId id="1472" r:id="rId36"/>
    <p:sldId id="1473" r:id="rId37"/>
    <p:sldId id="1474" r:id="rId38"/>
    <p:sldId id="1475" r:id="rId39"/>
    <p:sldId id="1476" r:id="rId40"/>
    <p:sldId id="1477" r:id="rId41"/>
    <p:sldId id="1478" r:id="rId42"/>
    <p:sldId id="1479" r:id="rId43"/>
    <p:sldId id="1454" r:id="rId44"/>
    <p:sldId id="1456" r:id="rId45"/>
    <p:sldId id="1466" r:id="rId46"/>
    <p:sldId id="1467" r:id="rId47"/>
  </p:sldIdLst>
  <p:sldSz cx="12198350" cy="6858000"/>
  <p:notesSz cx="6858000" cy="9144000"/>
  <p:custDataLst>
    <p:tags r:id="rId49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00FF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3" autoAdjust="0"/>
    <p:restoredTop sz="82743" autoAdjust="0"/>
  </p:normalViewPr>
  <p:slideViewPr>
    <p:cSldViewPr>
      <p:cViewPr varScale="1">
        <p:scale>
          <a:sx n="96" d="100"/>
          <a:sy n="96" d="100"/>
        </p:scale>
        <p:origin x="656" y="160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801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5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8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6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Master" Target="slideMasters/slideMaster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20" Type="http://schemas.openxmlformats.org/officeDocument/2006/relationships/slideMaster" Target="slideMasters/slideMaster7.xml"/><Relationship Id="rId41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2.xml"/><Relationship Id="rId23" Type="http://schemas.openxmlformats.org/officeDocument/2006/relationships/slideMaster" Target="slideMasters/slideMaster1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15B4-1FB6-4A41-B6F5-F7C6C935F8A0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A51E-E9F9-4BBA-8F3B-026E8500E49A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10C-A7E3-426D-81F1-F6631B36F75F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B572-E480-4EC1-86BB-64101152E68C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888-1861-4ED3-8D16-BD59B50C0AB5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8605-9DC9-49E9-9FDF-F17389E0F925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A156-8C01-43AD-A170-4C7A07CEB23E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8" y="1600201"/>
            <a:ext cx="289697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22912" y="1600201"/>
            <a:ext cx="7865522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2930-5117-4418-B1CC-5B464C3DF389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5834-9CD6-4E94-8FF1-0A9EBCF6012F}" type="datetime1">
              <a:rPr lang="en-US" smtClean="0"/>
              <a:t>2/7/20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8C3C-B55F-4A4B-9AB9-42DD245B1FDF}" type="datetime1">
              <a:rPr lang="en-US" smtClean="0"/>
              <a:t>2/7/20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D54-DB42-4C98-97A1-04DF30310EB4}" type="datetime1">
              <a:rPr lang="en-US" smtClean="0"/>
              <a:t>2/7/20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E6B90-4F68-4210-A214-7763A6F7F26A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9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98462102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090" y="381006"/>
            <a:ext cx="1121994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7235" tIns="33619" rIns="67235" bIns="33619" anchor="ctr" anchorCtr="1"/>
          <a:lstStyle/>
          <a:p>
            <a:pPr defTabSz="668242">
              <a:lnSpc>
                <a:spcPct val="90000"/>
              </a:lnSpc>
              <a:spcBef>
                <a:spcPct val="0"/>
              </a:spcBef>
            </a:pPr>
            <a:endParaRPr lang="en-US" sz="2333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207" y="1793883"/>
            <a:ext cx="1121570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marL="164724" indent="-164724" defTabSz="668242">
              <a:buFont typeface="Wingdings" pitchFamily="2" charset="2"/>
              <a:buChar char=""/>
            </a:pPr>
            <a:endParaRPr lang="en-US" sz="175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918" y="1600203"/>
            <a:ext cx="1097851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466097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33408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66817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00226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33634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6472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667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16450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333">
          <a:solidFill>
            <a:schemeClr val="tx1"/>
          </a:solidFill>
          <a:effectLst/>
          <a:latin typeface="+mn-lt"/>
          <a:cs typeface="+mn-cs"/>
        </a:defRPr>
      </a:lvl2pPr>
      <a:lvl3pPr marL="66817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/>
          <a:latin typeface="+mn-lt"/>
          <a:cs typeface="+mn-cs"/>
        </a:defRPr>
      </a:lvl3pPr>
      <a:lvl4pPr marL="1010381" indent="-175165" algn="l" rtl="0" eaLnBrk="1" fontAlgn="base" hangingPunct="1">
        <a:spcBef>
          <a:spcPct val="20000"/>
        </a:spcBef>
        <a:spcAft>
          <a:spcPct val="0"/>
        </a:spcAft>
        <a:buChar char="–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262107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596193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930281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2264366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2598454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408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68174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02262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3634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0436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04521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3860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672695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56909885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0899052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73054582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3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8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7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6018835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08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8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8" indent="-228578" algn="l" defTabSz="121908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03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02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42" indent="-224345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43542605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32178899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42494171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2016/12/wot-wg-2016.html" TargetMode="External"/><Relationship Id="rId13" Type="http://schemas.openxmlformats.org/officeDocument/2006/relationships/hyperlink" Target="https://www.w3.org/TR/wot-binding-templates/" TargetMode="External"/><Relationship Id="rId18" Type="http://schemas.openxmlformats.org/officeDocument/2006/relationships/hyperlink" Target="https://w3c.github.io/wot-binding-templates/" TargetMode="External"/><Relationship Id="rId3" Type="http://schemas.openxmlformats.org/officeDocument/2006/relationships/hyperlink" Target="https://www.w3.org/2016/07/wot-ig-charter.html" TargetMode="External"/><Relationship Id="rId21" Type="http://schemas.openxmlformats.org/officeDocument/2006/relationships/hyperlink" Target="https://github.com/w3c/wot-security-best-practices/" TargetMode="External"/><Relationship Id="rId7" Type="http://schemas.openxmlformats.org/officeDocument/2006/relationships/hyperlink" Target="https://github.com/w3c/wot" TargetMode="External"/><Relationship Id="rId12" Type="http://schemas.openxmlformats.org/officeDocument/2006/relationships/hyperlink" Target="https://www.w3.org/TR/wot-thing-description/" TargetMode="External"/><Relationship Id="rId17" Type="http://schemas.openxmlformats.org/officeDocument/2006/relationships/hyperlink" Target="https://w3c.github.io/wot-thing-description/" TargetMode="External"/><Relationship Id="rId25" Type="http://schemas.openxmlformats.org/officeDocument/2006/relationships/image" Target="../media/image3.png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architecture/" TargetMode="External"/><Relationship Id="rId20" Type="http://schemas.openxmlformats.org/officeDocument/2006/relationships/hyperlink" Target="https://github.com/w3c/wot-securi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sts.w3.org/Archives/Public/public-wot-ig/" TargetMode="External"/><Relationship Id="rId11" Type="http://schemas.openxmlformats.org/officeDocument/2006/relationships/hyperlink" Target="https://www.w3.org/TR/wot-architecture/" TargetMode="External"/><Relationship Id="rId24" Type="http://schemas.openxmlformats.org/officeDocument/2006/relationships/hyperlink" Target="https://github.com/thingweb/thingweb-playground" TargetMode="External"/><Relationship Id="rId5" Type="http://schemas.openxmlformats.org/officeDocument/2006/relationships/hyperlink" Target="https://www.w3.org/WoT/IG/" TargetMode="External"/><Relationship Id="rId15" Type="http://schemas.openxmlformats.org/officeDocument/2006/relationships/hyperlink" Target="https://www.w3.org/TR/wot-security/" TargetMode="External"/><Relationship Id="rId23" Type="http://schemas.openxmlformats.org/officeDocument/2006/relationships/hyperlink" Target="https://github.com/eclipse/thingweb.node-wot" TargetMode="External"/><Relationship Id="rId10" Type="http://schemas.openxmlformats.org/officeDocument/2006/relationships/hyperlink" Target="https://www.w3.org/WoT/WG/" TargetMode="External"/><Relationship Id="rId19" Type="http://schemas.openxmlformats.org/officeDocument/2006/relationships/hyperlink" Target="https://github.com/w3c/wot-scripting-api/" TargetMode="External"/><Relationship Id="rId4" Type="http://schemas.openxmlformats.org/officeDocument/2006/relationships/hyperlink" Target="https://www.w3.org/2019/10/wot-ig-2019.html" TargetMode="External"/><Relationship Id="rId9" Type="http://schemas.openxmlformats.org/officeDocument/2006/relationships/hyperlink" Target="https://cdn.statically.io/gh/w3c/wot/master/charters/wot-wg-charter-draft-2019.html?env=dev" TargetMode="External"/><Relationship Id="rId14" Type="http://schemas.openxmlformats.org/officeDocument/2006/relationships/hyperlink" Target="https://www.w3.org/TR/wot-scripting-api/" TargetMode="External"/><Relationship Id="rId22" Type="http://schemas.openxmlformats.org/officeDocument/2006/relationships/hyperlink" Target="https://github.com/w3c/wot-profil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w3.org/WoT/W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914876" y="4036190"/>
            <a:ext cx="10368598" cy="1470025"/>
          </a:xfrm>
        </p:spPr>
        <p:txBody>
          <a:bodyPr/>
          <a:lstStyle/>
          <a:p>
            <a:r>
              <a:rPr lang="en-US" sz="5400" b="1" dirty="0"/>
              <a:t>WoT Status Update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770582" y="5661248"/>
            <a:ext cx="10657184" cy="910538"/>
          </a:xfrm>
        </p:spPr>
        <p:txBody>
          <a:bodyPr>
            <a:normAutofit/>
          </a:bodyPr>
          <a:lstStyle/>
          <a:p>
            <a:r>
              <a:rPr lang="en-US" sz="4000" dirty="0"/>
              <a:t>February 2020</a:t>
            </a:r>
          </a:p>
        </p:txBody>
      </p:sp>
      <p:pic>
        <p:nvPicPr>
          <p:cNvPr id="11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8178" y="188640"/>
            <a:ext cx="7981475" cy="4248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7FDF5-72D2-4174-B199-384E0CF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4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3AFFB-B100-45E7-A238-1F3C21E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4" y="404664"/>
            <a:ext cx="5811144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TPAC 2019 </a:t>
            </a:r>
            <a:r>
              <a:rPr lang="en-US" dirty="0" err="1">
                <a:solidFill>
                  <a:schemeClr val="bg1"/>
                </a:solidFill>
              </a:rPr>
              <a:t>Plugfest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E8B-2EF8-49F9-A9CF-CEA391B8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14998" cy="1143000"/>
          </a:xfrm>
        </p:spPr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F894-6648-46BB-B665-50FC6CB93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663" y="199369"/>
            <a:ext cx="10416989" cy="6459261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18A6A41E-DFBA-2846-96F6-E058DF509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5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1: Home/Building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087080-281A-46EF-BB68-6993FD15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756" y="1052736"/>
            <a:ext cx="10686838" cy="5590798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8B1EEF96-2FB3-2741-B875-9C605578B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44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8749" cy="6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1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2: Industrial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A25BC4-6922-45B8-AB40-434070A3D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6"/>
          <a:stretch/>
        </p:blipFill>
        <p:spPr>
          <a:xfrm>
            <a:off x="590563" y="1058782"/>
            <a:ext cx="11017224" cy="5763640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90845121-5515-B74E-8A17-FFE86B781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4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C51-6E29-4502-990C-D17A2EE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147EF-8A08-45D9-A3AD-49BD54EFC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76726" cy="6961909"/>
          </a:xfrm>
        </p:spPr>
      </p:pic>
    </p:spTree>
    <p:extLst>
      <p:ext uri="{BB962C8B-B14F-4D97-AF65-F5344CB8AC3E}">
        <p14:creationId xmlns:p14="http://schemas.microsoft.com/office/powerpoint/2010/main" val="291454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3707-8191-4D6B-8E05-E76514FF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8350" cy="6861572"/>
          </a:xfrm>
        </p:spPr>
      </p:pic>
    </p:spTree>
    <p:extLst>
      <p:ext uri="{BB962C8B-B14F-4D97-AF65-F5344CB8AC3E}">
        <p14:creationId xmlns:p14="http://schemas.microsoft.com/office/powerpoint/2010/main" val="81698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70B-4716-43F9-A370-4D93CEA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NHK </a:t>
            </a:r>
            <a:r>
              <a:rPr lang="en-US" dirty="0" err="1"/>
              <a:t>Hybridcast</a:t>
            </a:r>
            <a:r>
              <a:rPr lang="en-US" dirty="0"/>
              <a:t>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80AB7-0B2D-48B7-B0FC-09F31A62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4" y="1988840"/>
            <a:ext cx="11751482" cy="3312368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434508D1-7230-9B4E-827B-FAA1CFED0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40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546F-EF16-46E0-AA15-58D2718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6936A-35AE-4359-A5C6-DBEB40E5E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56" y="0"/>
            <a:ext cx="12210405" cy="6858000"/>
          </a:xfrm>
        </p:spPr>
      </p:pic>
    </p:spTree>
    <p:extLst>
      <p:ext uri="{BB962C8B-B14F-4D97-AF65-F5344CB8AC3E}">
        <p14:creationId xmlns:p14="http://schemas.microsoft.com/office/powerpoint/2010/main" val="1205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836712"/>
          </a:xfrm>
        </p:spPr>
        <p:txBody>
          <a:bodyPr>
            <a:normAutofit/>
          </a:bodyPr>
          <a:lstStyle/>
          <a:p>
            <a:r>
              <a:rPr lang="en-US" dirty="0"/>
              <a:t>W3C Web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84" y="1539950"/>
            <a:ext cx="5387605" cy="46148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W3C WoT Interest Group (IG)</a:t>
            </a:r>
            <a:br>
              <a:rPr lang="en-US" sz="2400" dirty="0"/>
            </a:br>
            <a:r>
              <a:rPr lang="en-US" sz="1600" dirty="0">
                <a:hlinkClick r:id="rId2"/>
              </a:rPr>
              <a:t>https://www.w3.org/2016/07/wot-ig-charter.html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dirty="0"/>
              <a:t>Started spring 2015</a:t>
            </a:r>
          </a:p>
          <a:p>
            <a:pPr lvl="1"/>
            <a:r>
              <a:rPr lang="en-US" dirty="0"/>
              <a:t>~200 participants</a:t>
            </a:r>
          </a:p>
          <a:p>
            <a:pPr lvl="1"/>
            <a:r>
              <a:rPr lang="en-US" dirty="0"/>
              <a:t>Informal work and outreach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PlugFest</a:t>
            </a:r>
            <a:r>
              <a:rPr lang="en-US" dirty="0"/>
              <a:t>” validation with running code</a:t>
            </a:r>
          </a:p>
          <a:p>
            <a:pPr lvl="1"/>
            <a:r>
              <a:rPr lang="en-US" dirty="0"/>
              <a:t>Exploration of new building blocks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OpenDays</a:t>
            </a:r>
            <a:r>
              <a:rPr lang="en-US" dirty="0"/>
              <a:t>” with external speakers</a:t>
            </a:r>
          </a:p>
          <a:p>
            <a:pPr lvl="1"/>
            <a:r>
              <a:rPr lang="en-US" dirty="0"/>
              <a:t>Liaisons and collaborations</a:t>
            </a:r>
            <a:br>
              <a:rPr lang="en-US" dirty="0"/>
            </a:br>
            <a:r>
              <a:rPr lang="en-US" dirty="0"/>
              <a:t>with other organizations and SDOs</a:t>
            </a:r>
          </a:p>
          <a:p>
            <a:pPr lvl="1"/>
            <a:endParaRPr lang="en-US" dirty="0"/>
          </a:p>
          <a:p>
            <a:pPr lvl="1"/>
            <a:r>
              <a:rPr lang="en-US" b="1" i="1" dirty="0"/>
              <a:t>Second Workshop on Web of Things held 3-5 June 2019  in Munich</a:t>
            </a:r>
          </a:p>
          <a:p>
            <a:pPr lvl="1"/>
            <a:r>
              <a:rPr lang="en-US" b="1" i="1" dirty="0"/>
              <a:t>IG charter renewal October 2019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63" y="1539950"/>
            <a:ext cx="5514971" cy="512941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W3C WoT Working Group (WG)</a:t>
            </a:r>
            <a:br>
              <a:rPr lang="en-US" sz="3000" dirty="0"/>
            </a:br>
            <a:r>
              <a:rPr lang="en-US" sz="1700" dirty="0">
                <a:hlinkClick r:id="rId3"/>
              </a:rPr>
              <a:t>https://www.w3.org/2016/12/wot-wg-2016.html</a:t>
            </a:r>
            <a:endParaRPr lang="en-US" sz="3000" dirty="0"/>
          </a:p>
          <a:p>
            <a:pPr lvl="1"/>
            <a:endParaRPr lang="en-US" dirty="0"/>
          </a:p>
          <a:p>
            <a:pPr lvl="1"/>
            <a:r>
              <a:rPr lang="en-US" dirty="0"/>
              <a:t>Started end of 2016 (effectively Feb 2017)</a:t>
            </a:r>
          </a:p>
          <a:p>
            <a:pPr lvl="1"/>
            <a:r>
              <a:rPr lang="en-US" dirty="0"/>
              <a:t>~100 participants</a:t>
            </a:r>
          </a:p>
          <a:p>
            <a:pPr lvl="1"/>
            <a:r>
              <a:rPr lang="en-US" dirty="0"/>
              <a:t>Normative work on specific deliverables</a:t>
            </a:r>
          </a:p>
          <a:p>
            <a:pPr lvl="1"/>
            <a:r>
              <a:rPr lang="en-US" dirty="0"/>
              <a:t>W3C Patent Policy for royalty-free standards</a:t>
            </a:r>
          </a:p>
          <a:p>
            <a:pPr lvl="1"/>
            <a:r>
              <a:rPr lang="en-US" dirty="0"/>
              <a:t>Only W3C Members and Invited Experts</a:t>
            </a:r>
          </a:p>
          <a:p>
            <a:pPr marL="360000" lvl="1" indent="0">
              <a:buNone/>
            </a:pPr>
            <a:endParaRPr lang="en-US" dirty="0"/>
          </a:p>
          <a:p>
            <a:pPr lvl="1"/>
            <a:r>
              <a:rPr lang="en-US" b="1" i="1" dirty="0"/>
              <a:t>Architecture and Thing Description have both transitioned to Proposed Recommendations  in late January 2020</a:t>
            </a:r>
          </a:p>
          <a:p>
            <a:pPr lvl="1"/>
            <a:r>
              <a:rPr lang="en-US" b="1" i="1" dirty="0"/>
              <a:t>Notes published on Protocol Bindings, Security, and Scripting API</a:t>
            </a:r>
          </a:p>
          <a:p>
            <a:pPr lvl="1"/>
            <a:r>
              <a:rPr lang="en-US" b="1" i="1" dirty="0"/>
              <a:t>WG charter renewed January 2020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Transition to W3C Recommendations expected in March 2020</a:t>
            </a:r>
          </a:p>
          <a:p>
            <a:pPr marL="360000" lvl="1" indent="0">
              <a:buNone/>
            </a:pPr>
            <a:endParaRPr lang="en-US" dirty="0"/>
          </a:p>
          <a:p>
            <a:pPr marL="3600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294CE-B78C-4953-AE9D-7BCAAA1CD8D4}"/>
              </a:ext>
            </a:extLst>
          </p:cNvPr>
          <p:cNvSpPr txBox="1">
            <a:spLocks/>
          </p:cNvSpPr>
          <p:nvPr/>
        </p:nvSpPr>
        <p:spPr>
          <a:xfrm>
            <a:off x="0" y="703237"/>
            <a:ext cx="12198350" cy="836712"/>
          </a:xfrm>
          <a:prstGeom prst="rect">
            <a:avLst/>
          </a:prstGeom>
        </p:spPr>
        <p:txBody>
          <a:bodyPr vert="horz" lIns="121954" tIns="60977" rIns="121954" bIns="60977" rtlCol="0" anchor="ctr">
            <a:norm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>
                <a:solidFill>
                  <a:srgbClr val="0070C0"/>
                </a:solidFill>
              </a:rPr>
              <a:t>Goal: Support IoT Interoperability via Open Standards </a:t>
            </a:r>
          </a:p>
        </p:txBody>
      </p:sp>
      <p:pic>
        <p:nvPicPr>
          <p:cNvPr id="6" name="Picture 4" descr="C:\Users\z0010w1v\Pictures\wot-logo.png">
            <a:extLst>
              <a:ext uri="{FF2B5EF4-FFF2-40B4-BE49-F238E27FC236}">
                <a16:creationId xmlns:a16="http://schemas.microsoft.com/office/drawing/2014/main" id="{5BBB8541-D4A8-4848-9556-B27FF8E2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326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83" y="1723050"/>
            <a:ext cx="5904656" cy="468899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2426767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7755359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855259" y="1436056"/>
            <a:ext cx="46805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WoTHelpers.fetch</a:t>
            </a:r>
            <a:r>
              <a:rPr lang="en-US" sz="1050" dirty="0"/>
              <a:t>("</a:t>
            </a:r>
            <a:r>
              <a:rPr lang="en-US" sz="1050" dirty="0" err="1"/>
              <a:t>coap</a:t>
            </a:r>
            <a:r>
              <a:rPr lang="en-US" sz="1050" dirty="0"/>
              <a:t>://localhost:5683/counter").then( async (td) =&gt; {</a:t>
            </a:r>
          </a:p>
          <a:p>
            <a:r>
              <a:rPr lang="en-US" sz="1050" dirty="0"/>
              <a:t>  // using await for serial execution (note 'async' in then() of fetch())</a:t>
            </a:r>
          </a:p>
          <a:p>
            <a:r>
              <a:rPr lang="en-US" sz="1050" dirty="0"/>
              <a:t>  try {</a:t>
            </a:r>
          </a:p>
          <a:p>
            <a:r>
              <a:rPr lang="en-US" sz="1050" dirty="0"/>
              <a:t>    let thing = await </a:t>
            </a:r>
            <a:r>
              <a:rPr lang="en-US" sz="1050" dirty="0" err="1"/>
              <a:t>WoT.consume</a:t>
            </a:r>
            <a:r>
              <a:rPr lang="en-US" sz="1050" dirty="0"/>
              <a:t>(td);</a:t>
            </a:r>
          </a:p>
          <a:p>
            <a:r>
              <a:rPr lang="en-US" sz="1050" dirty="0"/>
              <a:t>    console.info("=== TD ===");</a:t>
            </a:r>
          </a:p>
          <a:p>
            <a:r>
              <a:rPr lang="en-US" sz="1050" dirty="0"/>
              <a:t>    console.info(td);</a:t>
            </a:r>
          </a:p>
          <a:p>
            <a:r>
              <a:rPr lang="en-US" sz="1050" dirty="0"/>
              <a:t>    console.info("==========");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    // read property #1</a:t>
            </a:r>
          </a:p>
          <a:p>
            <a:r>
              <a:rPr lang="en-US" sz="1050" dirty="0"/>
              <a:t>    let read1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is", read1);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#1 (without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("increment");</a:t>
            </a:r>
          </a:p>
          <a:p>
            <a:r>
              <a:rPr lang="en-US" sz="1050" dirty="0"/>
              <a:t>    let inc1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#1 is", inc1);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#2 (with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("increment", {'step' : 3});</a:t>
            </a:r>
          </a:p>
          <a:p>
            <a:r>
              <a:rPr lang="en-US" sz="1050" dirty="0"/>
              <a:t>    let inc2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#2 (with step 3) is", inc2);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// decrement property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("decrement");</a:t>
            </a:r>
          </a:p>
          <a:p>
            <a:r>
              <a:rPr lang="en-US" sz="1050" dirty="0"/>
              <a:t>    let dec1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decrement is", dec1);</a:t>
            </a:r>
          </a:p>
          <a:p>
            <a:endParaRPr lang="en-US" sz="1050" dirty="0"/>
          </a:p>
          <a:p>
            <a:r>
              <a:rPr lang="en-US" sz="1050" dirty="0"/>
              <a:t>  } catch(err) {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console.error</a:t>
            </a:r>
            <a:r>
              <a:rPr lang="en-US" sz="1050" dirty="0"/>
              <a:t>("Script error:", err);</a:t>
            </a:r>
          </a:p>
          <a:p>
            <a:r>
              <a:rPr lang="en-US" sz="1050" dirty="0"/>
              <a:t>  }</a:t>
            </a:r>
          </a:p>
          <a:p>
            <a:endParaRPr lang="en-US" sz="1050" dirty="0"/>
          </a:p>
          <a:p>
            <a:r>
              <a:rPr lang="en-US" sz="1050" dirty="0"/>
              <a:t>}).catch( (err) =&gt; { </a:t>
            </a:r>
            <a:r>
              <a:rPr lang="en-US" sz="1050" dirty="0" err="1"/>
              <a:t>console.error</a:t>
            </a:r>
            <a:r>
              <a:rPr lang="en-US" sz="1050" dirty="0"/>
              <a:t>("Fetch error:",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539" y="1937485"/>
            <a:ext cx="2340260" cy="7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z0010w1v\Pictures\wot-logo.png">
            <a:extLst>
              <a:ext uri="{FF2B5EF4-FFF2-40B4-BE49-F238E27FC236}">
                <a16:creationId xmlns:a16="http://schemas.microsoft.com/office/drawing/2014/main" id="{33C754C7-7168-574C-8313-A909867F0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141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WoT</a:t>
            </a:r>
            <a:r>
              <a:rPr lang="en-US" dirty="0"/>
              <a:t>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943" y="1484784"/>
            <a:ext cx="3281024" cy="530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Architectural Requirements, Use Cases, and Vocabulary</a:t>
            </a:r>
          </a:p>
          <a:p>
            <a:pPr lvl="1"/>
            <a:r>
              <a:rPr lang="en-US" sz="1400" dirty="0"/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800" b="1" dirty="0"/>
              <a:t>Link Relation Types:</a:t>
            </a:r>
          </a:p>
          <a:p>
            <a:pPr lvl="1"/>
            <a:r>
              <a:rPr lang="en-US" sz="1400" dirty="0"/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800" b="1" dirty="0"/>
              <a:t>Observe Defaults:</a:t>
            </a:r>
          </a:p>
          <a:p>
            <a:pPr lvl="1"/>
            <a:r>
              <a:rPr lang="en-US" sz="1400" dirty="0"/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800" b="1" dirty="0"/>
              <a:t>Implementation View Spec:</a:t>
            </a:r>
          </a:p>
          <a:p>
            <a:pPr lvl="1"/>
            <a:r>
              <a:rPr lang="en-US" sz="1400" dirty="0"/>
              <a:t>More fully define details of implementations.</a:t>
            </a:r>
            <a:endParaRPr lang="de-DE" sz="14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3773" y="1484785"/>
            <a:ext cx="3529618" cy="5309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Interoperability Profiles:</a:t>
            </a:r>
          </a:p>
          <a:p>
            <a:pPr lvl="1"/>
            <a:r>
              <a:rPr lang="en-US" sz="1400" dirty="0"/>
              <a:t>Support plug-and-play </a:t>
            </a:r>
            <a:r>
              <a:rPr lang="en-US" sz="1400" dirty="0" err="1"/>
              <a:t>interoperabilty</a:t>
            </a:r>
            <a:r>
              <a:rPr lang="en-US" sz="1400" dirty="0"/>
              <a:t> via a profile mechanism</a:t>
            </a:r>
          </a:p>
          <a:p>
            <a:pPr lvl="1"/>
            <a:r>
              <a:rPr lang="en-US" sz="1400" dirty="0"/>
              <a:t>Define profiles that allow for finite </a:t>
            </a:r>
            <a:r>
              <a:rPr lang="en-US" sz="1400" dirty="0" err="1"/>
              <a:t>implementability</a:t>
            </a:r>
            <a:endParaRPr lang="en-US" sz="1400" dirty="0"/>
          </a:p>
          <a:p>
            <a:pPr marL="0" indent="0">
              <a:buNone/>
            </a:pPr>
            <a:r>
              <a:rPr lang="en-US" sz="1800" b="1" dirty="0"/>
              <a:t>Thing Description Templates:</a:t>
            </a:r>
          </a:p>
          <a:p>
            <a:pPr lvl="1"/>
            <a:r>
              <a:rPr lang="en-US" sz="1400" dirty="0"/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800" b="1" dirty="0"/>
              <a:t>Complex Interactions:</a:t>
            </a:r>
          </a:p>
          <a:p>
            <a:pPr lvl="1"/>
            <a:r>
              <a:rPr lang="en-US" sz="1400" dirty="0"/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800" b="1" dirty="0"/>
              <a:t>Discovery:</a:t>
            </a:r>
          </a:p>
          <a:p>
            <a:pPr lvl="1"/>
            <a:r>
              <a:rPr lang="en-US" sz="1400" dirty="0"/>
              <a:t>Define how Things are discovered in both local and global contexts and Thing Descriptions are distributed.</a:t>
            </a:r>
          </a:p>
          <a:p>
            <a:pPr lvl="1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30197" y="1515018"/>
            <a:ext cx="3166188" cy="5309518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Identifier Management:</a:t>
            </a:r>
          </a:p>
          <a:p>
            <a:pPr lvl="1"/>
            <a:r>
              <a:rPr lang="en-US" sz="1400" dirty="0"/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800" b="1" dirty="0"/>
              <a:t>Security Schemes:</a:t>
            </a:r>
          </a:p>
          <a:p>
            <a:pPr lvl="1"/>
            <a:r>
              <a:rPr lang="en-US" sz="1400" dirty="0"/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800" b="1" dirty="0"/>
              <a:t>Thing Description Vocabulary:</a:t>
            </a:r>
          </a:p>
          <a:p>
            <a:pPr lvl="1"/>
            <a:r>
              <a:rPr lang="en-US" sz="1400" b="1" dirty="0"/>
              <a:t>Extensions to Thing </a:t>
            </a:r>
            <a:r>
              <a:rPr lang="en-US" sz="1400" dirty="0"/>
              <a:t>Description vocabulary definitions.</a:t>
            </a:r>
          </a:p>
          <a:p>
            <a:pPr marL="0" indent="0">
              <a:buNone/>
            </a:pPr>
            <a:r>
              <a:rPr lang="en-US" sz="1800" b="1" dirty="0"/>
              <a:t>Protocol Vocabulary and Bindings:</a:t>
            </a:r>
          </a:p>
          <a:p>
            <a:pPr lvl="1"/>
            <a:r>
              <a:rPr lang="en-US" sz="1400" dirty="0"/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WoT</a:t>
            </a:r>
            <a:r>
              <a:rPr lang="en-US" dirty="0"/>
              <a:t>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943" y="1484784"/>
            <a:ext cx="3281024" cy="530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Architectural Requirements, Use Cases, and Vocabulary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Link Relation Types: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Observe Defaults: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Implementation View Spec: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More fully define details of implementations.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3773" y="1484785"/>
            <a:ext cx="3529618" cy="5309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Interoperability Profiles: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Support plug-and-play </a:t>
            </a:r>
            <a:r>
              <a:rPr lang="en-US" sz="1400" dirty="0" err="1">
                <a:solidFill>
                  <a:srgbClr val="FF0000"/>
                </a:solidFill>
              </a:rPr>
              <a:t>interoperabilty</a:t>
            </a:r>
            <a:r>
              <a:rPr lang="en-US" sz="1400" dirty="0">
                <a:solidFill>
                  <a:srgbClr val="FF0000"/>
                </a:solidFill>
              </a:rPr>
              <a:t> via a profile mechanism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Define profiles that allow for finite </a:t>
            </a:r>
            <a:r>
              <a:rPr lang="en-US" sz="1400" dirty="0" err="1">
                <a:solidFill>
                  <a:srgbClr val="FF0000"/>
                </a:solidFill>
              </a:rPr>
              <a:t>implementability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Thing Description Templates: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Complex Interactions: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Discovery: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30197" y="1515018"/>
            <a:ext cx="3166188" cy="5309518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Identifier Management: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Security Schemes: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Thing Description Vocabulary:</a:t>
            </a:r>
          </a:p>
          <a:p>
            <a:pPr lvl="1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Extensions to Thing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Description vocabulary definitions.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Protocol Vocabulary and Bindings: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17920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916" y="1268760"/>
            <a:ext cx="538760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br>
              <a:rPr lang="en-US" sz="2100" dirty="0"/>
            </a:br>
            <a:r>
              <a:rPr lang="en-US" sz="2100" dirty="0"/>
              <a:t>(old charter)</a:t>
            </a:r>
          </a:p>
          <a:p>
            <a:pPr lvl="1"/>
            <a:r>
              <a:rPr lang="en-US" sz="2100" dirty="0">
                <a:hlinkClick r:id="rId4"/>
              </a:rPr>
              <a:t>https://www.w3.org/2019/10/wot-ig-2019.html</a:t>
            </a:r>
            <a:br>
              <a:rPr lang="en-US" sz="2100" dirty="0"/>
            </a:br>
            <a:r>
              <a:rPr lang="en-US" sz="2100" dirty="0"/>
              <a:t>(new charter)</a:t>
            </a:r>
            <a:endParaRPr lang="en-US" sz="2100" dirty="0">
              <a:hlinkClick r:id="rId5"/>
            </a:endParaRPr>
          </a:p>
          <a:p>
            <a:pPr lvl="1"/>
            <a:r>
              <a:rPr lang="en-US" sz="2100" dirty="0">
                <a:hlinkClick r:id="rId6"/>
              </a:rPr>
              <a:t>https://lists.w3.org/Archives/Public/public-wot-ig/</a:t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7"/>
              </a:rPr>
              <a:t>https://github.com/w3c/wot</a:t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100" dirty="0">
                <a:hlinkClick r:id="rId8"/>
              </a:rPr>
              <a:t>https://www.w3.org/2016/12/wot-wg-2016.html</a:t>
            </a:r>
            <a:br>
              <a:rPr lang="en-US" sz="2100" dirty="0"/>
            </a:br>
            <a:r>
              <a:rPr lang="en-US" sz="2100" dirty="0"/>
              <a:t>(old charter)</a:t>
            </a:r>
          </a:p>
          <a:p>
            <a:pPr lvl="1"/>
            <a:r>
              <a:rPr lang="en-US" sz="2100" dirty="0">
                <a:hlinkClick r:id="rId9"/>
              </a:rPr>
              <a:t>https://cdn.statically.io/gh/w3c/wot/master/charters/wot-wg-charter-draft-2019.html?env=dev</a:t>
            </a:r>
            <a:br>
              <a:rPr lang="en-US" sz="2100" dirty="0"/>
            </a:br>
            <a:r>
              <a:rPr lang="en-US" sz="2100" dirty="0"/>
              <a:t>(new charter draft)</a:t>
            </a:r>
          </a:p>
          <a:p>
            <a:pPr lvl="1"/>
            <a:r>
              <a:rPr lang="en-US" sz="2100" dirty="0">
                <a:hlinkClick r:id="rId10"/>
              </a:rPr>
              <a:t>https://www.w3.org/WoT/WG/</a:t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200830" y="1268760"/>
            <a:ext cx="5730995" cy="506915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900" dirty="0"/>
              <a:t>Candidate Recommendations</a:t>
            </a:r>
          </a:p>
          <a:p>
            <a:pPr lvl="1"/>
            <a:r>
              <a:rPr lang="en-US" sz="2100" dirty="0">
                <a:hlinkClick r:id="rId11"/>
              </a:rPr>
              <a:t>https://www.w3.org/TR/wot-architecture/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2"/>
              </a:rPr>
              <a:t>https://www.w3.org/TR/wot-thing-description/</a:t>
            </a:r>
            <a:endParaRPr lang="en-US" sz="2100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100" dirty="0">
                <a:hlinkClick r:id="rId13"/>
              </a:rPr>
              <a:t>https://www.w3.org/TR/wot-binding-templates/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https://www.w3.org/TR/wot-scripting-api/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https://www.w3.org/TR/wot-security/</a:t>
            </a:r>
            <a:endParaRPr lang="en-US" sz="2100" dirty="0"/>
          </a:p>
          <a:p>
            <a:pPr marL="36000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6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7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8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9"/>
              </a:rPr>
              <a:t>https://github.com/w3c/wot-scripting-api/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20"/>
              </a:rPr>
              <a:t>https://github.com/w3c/wot-security/</a:t>
            </a:r>
            <a:endParaRPr lang="en-US" sz="2100" dirty="0"/>
          </a:p>
          <a:p>
            <a:pPr lvl="1"/>
            <a:r>
              <a:rPr lang="en-CA" sz="2100" dirty="0">
                <a:hlinkClick r:id="rId21"/>
              </a:rPr>
              <a:t>https://github.com/w3c/wot-security-best-practices/</a:t>
            </a:r>
            <a:endParaRPr lang="en-CA" sz="2100" dirty="0"/>
          </a:p>
          <a:p>
            <a:pPr lvl="1"/>
            <a:r>
              <a:rPr lang="en-CA" sz="2100" dirty="0">
                <a:hlinkClick r:id="rId22"/>
              </a:rPr>
              <a:t>https://github.com/w3c/wot-profile/</a:t>
            </a:r>
            <a:endParaRPr lang="en-US" sz="2100" dirty="0"/>
          </a:p>
          <a:p>
            <a:pPr marL="360000" lvl="1" indent="0">
              <a:buNone/>
            </a:pPr>
            <a:endParaRPr lang="en-US" sz="2100" dirty="0"/>
          </a:p>
          <a:p>
            <a:r>
              <a:rPr lang="en-US" sz="2900" dirty="0"/>
              <a:t>Reference Implementations and Tools: node-wot</a:t>
            </a:r>
          </a:p>
          <a:p>
            <a:pPr lvl="1"/>
            <a:r>
              <a:rPr lang="en-US" sz="2100" u="sng" dirty="0">
                <a:hlinkClick r:id="rId23"/>
              </a:rPr>
              <a:t>node-wot: https://github.com/eclipse/thingweb.node-wot</a:t>
            </a:r>
            <a:endParaRPr lang="en-US" sz="2100" u="sng" dirty="0"/>
          </a:p>
          <a:p>
            <a:pPr lvl="1"/>
            <a:r>
              <a:rPr lang="en-US" sz="2100" u="sng" dirty="0">
                <a:hlinkClick r:id="rId24"/>
              </a:rPr>
              <a:t>TD playground: https://github.com/thingweb/thingweb-playground</a:t>
            </a:r>
            <a:endParaRPr lang="en-US" sz="2100" dirty="0"/>
          </a:p>
          <a:p>
            <a:pPr marL="0" indent="0">
              <a:buNone/>
            </a:pPr>
            <a:endParaRPr lang="en-US" sz="2900" dirty="0"/>
          </a:p>
        </p:txBody>
      </p:sp>
      <p:pic>
        <p:nvPicPr>
          <p:cNvPr id="6" name="Picture 5" descr="C:\Users\z0010w1v\Pictures\wot-logo.png">
            <a:extLst>
              <a:ext uri="{FF2B5EF4-FFF2-40B4-BE49-F238E27FC236}">
                <a16:creationId xmlns:a16="http://schemas.microsoft.com/office/drawing/2014/main" id="{698F65FD-457B-984C-8C00-57ADBC8F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1268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917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200828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8895" y="908720"/>
            <a:ext cx="538760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https://www.w3.org/WoT/WG/</a:t>
            </a:r>
            <a:endParaRPr lang="en-US" dirty="0"/>
          </a:p>
        </p:txBody>
      </p:sp>
      <p:pic>
        <p:nvPicPr>
          <p:cNvPr id="9" name="Picture 4" descr="C:\Users\z0010w1v\Pictures\wot-logo.png">
            <a:extLst>
              <a:ext uri="{FF2B5EF4-FFF2-40B4-BE49-F238E27FC236}">
                <a16:creationId xmlns:a16="http://schemas.microsoft.com/office/drawing/2014/main" id="{C60061A1-9E31-477F-AE9F-54D30014E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1175B75E-051F-4E92-807C-2D97C3151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052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sp>
        <p:nvSpPr>
          <p:cNvPr id="5" name="Explosion 2 4"/>
          <p:cNvSpPr/>
          <p:nvPr/>
        </p:nvSpPr>
        <p:spPr>
          <a:xfrm>
            <a:off x="8619455" y="2800359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  <p:sp>
        <p:nvSpPr>
          <p:cNvPr id="6" name="Explosion 2 5"/>
          <p:cNvSpPr/>
          <p:nvPr/>
        </p:nvSpPr>
        <p:spPr>
          <a:xfrm>
            <a:off x="3608763" y="554850"/>
            <a:ext cx="1721107" cy="1623532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REC</a:t>
            </a:r>
            <a:br>
              <a:rPr lang="de-DE" dirty="0"/>
            </a:br>
            <a:r>
              <a:rPr lang="de-DE" dirty="0"/>
              <a:t>Track</a:t>
            </a:r>
            <a:endParaRPr lang="en-US" dirty="0"/>
          </a:p>
        </p:txBody>
      </p:sp>
      <p:sp>
        <p:nvSpPr>
          <p:cNvPr id="86" name="Explosion 2 85"/>
          <p:cNvSpPr/>
          <p:nvPr/>
        </p:nvSpPr>
        <p:spPr>
          <a:xfrm>
            <a:off x="1533229" y="2662791"/>
            <a:ext cx="1721107" cy="1623532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REC</a:t>
            </a:r>
            <a:br>
              <a:rPr lang="de-DE" dirty="0"/>
            </a:br>
            <a:r>
              <a:rPr lang="de-DE" dirty="0"/>
              <a:t>Track</a:t>
            </a:r>
            <a:endParaRPr lang="en-US" dirty="0"/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447B968C-512D-4BF8-B2AF-6AED2D679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  <p:sp>
        <p:nvSpPr>
          <p:cNvPr id="36" name="Explosion 2 35"/>
          <p:cNvSpPr/>
          <p:nvPr/>
        </p:nvSpPr>
        <p:spPr>
          <a:xfrm>
            <a:off x="5379095" y="1731756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  <p:sp>
        <p:nvSpPr>
          <p:cNvPr id="37" name="Explosion 2 36"/>
          <p:cNvSpPr/>
          <p:nvPr/>
        </p:nvSpPr>
        <p:spPr>
          <a:xfrm>
            <a:off x="8742151" y="5275635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6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Proposed</a:t>
            </a:r>
            <a:r>
              <a:rPr lang="de-DE" dirty="0"/>
              <a:t>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363" y="1062032"/>
            <a:ext cx="5514971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7225" y="1625991"/>
            <a:ext cx="3888432" cy="459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"https://www.w3.org/2019/wot/td/v1"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{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"http://iotschema.org/"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}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id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"urn:dev:org:32473:1234567890"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"MyLEDThing"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description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"RGB LED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torchiere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iot:Light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"securityDefinitions"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"scheme"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"bearer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lang="de-DE" sz="13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properties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"brightness"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lang="de-DE" sz="13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3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3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3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"integer",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minimum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0,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"maximum"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100,</a:t>
            </a:r>
            <a:endParaRPr lang="de-DE" sz="13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</a:rPr>
              <a:t>"forms"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 ... ]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actions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"fadeIn"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065749" y="4797152"/>
            <a:ext cx="4825866" cy="1885836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Door = Thing</a:t>
              </a:r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7" y="5783948"/>
              <a:ext cx="21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Handle</a:t>
              </a:r>
              <a:r>
                <a:rPr lang="de-DE" sz="1800" dirty="0">
                  <a:solidFill>
                    <a:srgbClr val="4A7B7C"/>
                  </a:solidFill>
                </a:rPr>
                <a:t> </a:t>
              </a:r>
              <a:r>
                <a:rPr lang="de-DE" sz="1800" dirty="0"/>
                <a:t>= Affordance</a:t>
              </a:r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899" y="6077096"/>
              <a:ext cx="81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902" y="6075283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00B050"/>
                  </a:solidFill>
                </a:rPr>
                <a:t>How?</a:t>
              </a:r>
              <a:endParaRPr 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>
                  <a:solidFill>
                    <a:srgbClr val="FF0000"/>
                  </a:solidFill>
                </a:rPr>
                <a:t>Open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Pull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Turn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64" y="1062032"/>
            <a:ext cx="5489258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WoT Architecture</a:t>
            </a:r>
          </a:p>
          <a:p>
            <a:pPr lvl="1"/>
            <a:r>
              <a:rPr lang="de-DE" dirty="0"/>
              <a:t>Constraints</a:t>
            </a:r>
          </a:p>
          <a:p>
            <a:pPr lvl="2"/>
            <a:r>
              <a:rPr lang="de-DE" dirty="0"/>
              <a:t>Things must have TD (W3C WoT)</a:t>
            </a:r>
          </a:p>
          <a:p>
            <a:pPr lvl="2"/>
            <a:r>
              <a:rPr lang="de-DE" dirty="0"/>
              <a:t>Must use hypermedia controls (general WoT)</a:t>
            </a:r>
          </a:p>
          <a:p>
            <a:pPr lvl="3"/>
            <a:r>
              <a:rPr lang="de-DE" dirty="0"/>
              <a:t>URIs</a:t>
            </a:r>
          </a:p>
          <a:p>
            <a:pPr lvl="3"/>
            <a:r>
              <a:rPr lang="de-DE" dirty="0"/>
              <a:t>Standard set of methods</a:t>
            </a:r>
          </a:p>
          <a:p>
            <a:pPr lvl="3"/>
            <a:r>
              <a:rPr lang="de-DE" dirty="0"/>
              <a:t>Media Types</a:t>
            </a:r>
          </a:p>
          <a:p>
            <a:pPr lvl="1"/>
            <a:r>
              <a:rPr lang="de-DE" dirty="0"/>
              <a:t>Interaction Affordances</a:t>
            </a:r>
          </a:p>
          <a:p>
            <a:pPr lvl="2"/>
            <a:r>
              <a:rPr lang="en-US" dirty="0"/>
              <a:t>Metadata of a Thing that shows and describes the possible choices (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) to Consumers, thereby suggesting </a:t>
            </a:r>
            <a:r>
              <a:rPr lang="en-US" dirty="0">
                <a:solidFill>
                  <a:srgbClr val="00B050"/>
                </a:solidFill>
              </a:rPr>
              <a:t>how</a:t>
            </a:r>
            <a:r>
              <a:rPr lang="en-US" dirty="0"/>
              <a:t> Consumers may interact with the Thing</a:t>
            </a:r>
          </a:p>
        </p:txBody>
      </p:sp>
      <p:pic>
        <p:nvPicPr>
          <p:cNvPr id="22" name="Picture 21" descr="C:\Users\z0010w1v\Pictures\wot-logo.png">
            <a:extLst>
              <a:ext uri="{FF2B5EF4-FFF2-40B4-BE49-F238E27FC236}">
                <a16:creationId xmlns:a16="http://schemas.microsoft.com/office/drawing/2014/main" id="{452DAC49-5F5B-4177-BFE9-C8BB00CD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F1D83-16EC-B945-A86C-049BA7F6F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84"/>
            <a:ext cx="12198350" cy="68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7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Published WG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WoT Security and Privacy Guidelines</a:t>
            </a:r>
          </a:p>
          <a:p>
            <a:pPr lvl="1"/>
            <a:r>
              <a:rPr lang="de-DE" dirty="0"/>
              <a:t>Details beyond the security considerations in each specification for a holistic security and privacy configuration of Things</a:t>
            </a:r>
          </a:p>
          <a:p>
            <a:pPr lvl="1"/>
            <a:r>
              <a:rPr lang="de-DE" dirty="0"/>
              <a:t>Security testing plan</a:t>
            </a:r>
          </a:p>
          <a:p>
            <a:endParaRPr lang="de-DE" dirty="0"/>
          </a:p>
          <a:p>
            <a:r>
              <a:rPr lang="de-DE" b="1" dirty="0"/>
              <a:t>WoT Binding Templates</a:t>
            </a:r>
            <a:endParaRPr lang="en-US" b="1" dirty="0"/>
          </a:p>
          <a:p>
            <a:pPr lvl="1"/>
            <a:r>
              <a:rPr lang="de-DE"/>
              <a:t>Documentation </a:t>
            </a:r>
            <a:r>
              <a:rPr lang="de-DE" dirty="0"/>
              <a:t>for how to describe existing IoT ecosystems (e.g., OCF or generic Web) with WoT Thing Description</a:t>
            </a:r>
          </a:p>
          <a:p>
            <a:pPr lvl="1"/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/>
              <a:t>WoT Scripting API</a:t>
            </a:r>
          </a:p>
          <a:p>
            <a:pPr lvl="1"/>
            <a:r>
              <a:rPr lang="de-DE" dirty="0"/>
              <a:t>Proposal for a standard API to consume and produce WoT Thing Descriptions</a:t>
            </a:r>
          </a:p>
          <a:p>
            <a:pPr lvl="1"/>
            <a:r>
              <a:rPr lang="de-DE" dirty="0"/>
              <a:t>Provides interface between applications and network-facing API of IoT devices</a:t>
            </a:r>
            <a:br>
              <a:rPr lang="de-DE" dirty="0"/>
            </a:br>
            <a:r>
              <a:rPr lang="de-DE" dirty="0"/>
              <a:t>(cf. Web browser APIs)</a:t>
            </a:r>
          </a:p>
        </p:txBody>
      </p:sp>
      <p:pic>
        <p:nvPicPr>
          <p:cNvPr id="5" name="Picture 4" descr="C:\Users\z0010w1v\Pictures\wot-logo.png">
            <a:extLst>
              <a:ext uri="{FF2B5EF4-FFF2-40B4-BE49-F238E27FC236}">
                <a16:creationId xmlns:a16="http://schemas.microsoft.com/office/drawing/2014/main" id="{B0880B65-257F-4E27-A278-5B4E13E8A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90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Key Design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052736"/>
            <a:ext cx="10978515" cy="5616624"/>
          </a:xfrm>
        </p:spPr>
        <p:txBody>
          <a:bodyPr>
            <a:normAutofit/>
          </a:bodyPr>
          <a:lstStyle/>
          <a:p>
            <a:r>
              <a:rPr lang="en-US" dirty="0"/>
              <a:t>Decision to adopt JSON-LD 1.1 proposed features to allow:</a:t>
            </a:r>
          </a:p>
          <a:p>
            <a:pPr lvl="1"/>
            <a:r>
              <a:rPr lang="en-US" dirty="0"/>
              <a:t>Default values</a:t>
            </a:r>
          </a:p>
          <a:p>
            <a:pPr lvl="1"/>
            <a:r>
              <a:rPr lang="en-US" dirty="0"/>
              <a:t>Object notation (name: value) instead of arrays</a:t>
            </a:r>
          </a:p>
          <a:p>
            <a:pPr lvl="1"/>
            <a:r>
              <a:rPr lang="en-US" dirty="0"/>
              <a:t>Alignment with common JSON practices</a:t>
            </a:r>
          </a:p>
          <a:p>
            <a:r>
              <a:rPr lang="en-US" dirty="0"/>
              <a:t>Security metadata</a:t>
            </a:r>
          </a:p>
          <a:p>
            <a:pPr lvl="1"/>
            <a:r>
              <a:rPr lang="en-US" dirty="0"/>
              <a:t>Focus on HTTPS (Basic Auth, Digest, Bearer Tokens, PSK, OAuth2)</a:t>
            </a:r>
          </a:p>
          <a:p>
            <a:r>
              <a:rPr lang="en-US" dirty="0"/>
              <a:t>Protocol Bindings</a:t>
            </a:r>
          </a:p>
          <a:p>
            <a:pPr lvl="1"/>
            <a:r>
              <a:rPr lang="en-US" dirty="0"/>
              <a:t>Focus on HTTP and structured payloads compatible with JSON</a:t>
            </a:r>
          </a:p>
          <a:p>
            <a:pPr lvl="1"/>
            <a:r>
              <a:rPr lang="en-US" dirty="0"/>
              <a:t>Support for Events using subprotocols (e.g., long polling in HTTP)</a:t>
            </a:r>
          </a:p>
          <a:p>
            <a:r>
              <a:rPr lang="de-DE" dirty="0"/>
              <a:t>Extension Points</a:t>
            </a:r>
          </a:p>
          <a:p>
            <a:pPr lvl="1"/>
            <a:r>
              <a:rPr lang="de-DE" dirty="0"/>
              <a:t>CoAP(S), MQTT(S), and further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schemes</a:t>
            </a:r>
            <a:endParaRPr lang="de-DE" dirty="0"/>
          </a:p>
          <a:p>
            <a:pPr lvl="1"/>
            <a:r>
              <a:rPr lang="de-DE" dirty="0"/>
              <a:t>Semantic annotations with custom vocabularies (JSON-LD @context and @type)</a:t>
            </a:r>
            <a:endParaRPr lang="en-US" b="1" i="1" dirty="0"/>
          </a:p>
          <a:p>
            <a:endParaRPr lang="en-US" dirty="0"/>
          </a:p>
        </p:txBody>
      </p:sp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E5C3476F-E6BE-43E5-B66C-E28476D28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931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6" y="823817"/>
            <a:ext cx="10707687" cy="6017720"/>
          </a:xfrm>
          <a:prstGeom prst="rect">
            <a:avLst/>
          </a:prstGeom>
        </p:spPr>
      </p:pic>
      <p:pic>
        <p:nvPicPr>
          <p:cNvPr id="6" name="Picture 5" descr="C:\Users\z0010w1v\Pictures\wot-logo.png">
            <a:extLst>
              <a:ext uri="{FF2B5EF4-FFF2-40B4-BE49-F238E27FC236}">
                <a16:creationId xmlns:a16="http://schemas.microsoft.com/office/drawing/2014/main" id="{8AE6B80D-672D-5345-87DA-88E495537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825E-1D64-4D28-9F42-638E25D8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Workshop: Munich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26760-D497-4B8C-A4E9-1DE7346DB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" y="2923972"/>
            <a:ext cx="5523111" cy="3682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FA1A-3A50-47B3-A20A-7B15D9CAC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085" y="952163"/>
            <a:ext cx="4167842" cy="2778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A6025-5A58-44A2-8FAB-C3D7B6943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676" y="952163"/>
            <a:ext cx="3994980" cy="266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AA8F5-8D39-46A0-8B39-56164FDC9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294" y="3291950"/>
            <a:ext cx="5003700" cy="3335800"/>
          </a:xfrm>
          <a:prstGeom prst="rect">
            <a:avLst/>
          </a:prstGeom>
        </p:spPr>
      </p:pic>
      <p:pic>
        <p:nvPicPr>
          <p:cNvPr id="8" name="Picture 7" descr="C:\Users\z0010w1v\Pictures\wot-logo.png">
            <a:extLst>
              <a:ext uri="{FF2B5EF4-FFF2-40B4-BE49-F238E27FC236}">
                <a16:creationId xmlns:a16="http://schemas.microsoft.com/office/drawing/2014/main" id="{F8B42EE2-0CCF-F749-9137-AD16D0340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840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intel16x9">
  <a:themeElements>
    <a:clrScheme name="Custom 4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00AEEF"/>
      </a:hlink>
      <a:folHlink>
        <a:srgbClr val="00AEE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9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Intel 20150715">
  <a:themeElements>
    <a:clrScheme name="Custom 6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2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0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(small)</Name>
  <PpLayout>16</PpLayout>
  <Index>11</Index>
</p4ppTags>
</file>

<file path=customXml/item10.xml><?xml version="1.0" encoding="utf-8"?>
<p4ppTags>
  <Name>Two rows</Name>
  <PpLayout>32</PpLayout>
  <Index>13</Index>
</p4ppTags>
</file>

<file path=customXml/item11.xml><?xml version="1.0" encoding="utf-8"?>
<p4ppTags>
  <Name>One object (small) + Navigation</Name>
  <PpLayout>32</PpLayout>
  <Index>18</Index>
</p4ppTags>
</file>

<file path=customXml/item12.xml><?xml version="1.0" encoding="utf-8"?>
<p4ppTags>
  <Name>Text + Index</Name>
  <PpLayout>32</PpLayout>
  <Index>8</Index>
</p4ppTags>
</file>

<file path=customXml/item13.xml><?xml version="1.0" encoding="utf-8"?>
<p4ppTags>
  <Name>Three columns + Navigation</Name>
  <PpLayout>32</PpLayout>
  <Index>20</Index>
</p4ppTags>
</file>

<file path=customXml/item2.xml><?xml version="1.0" encoding="utf-8"?>
<p4ppTags>
  <Name>Three columns</Name>
  <PpLayout>32</PpLayout>
  <Index>14</Index>
</p4ppTags>
</file>

<file path=customXml/item3.xml><?xml version="1.0" encoding="utf-8"?>
<p4ppTags>
  <Name>Four objects</Name>
  <PpLayout>24</PpLayout>
  <Index>15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p4ppTags>
  <Name>Two columns + Navigation</Name>
  <PpLayout>32</PpLayout>
  <Index>19</Index>
</p4ppTags>
</file>

<file path=customXml/item6.xml><?xml version="1.0" encoding="utf-8"?>
<p4ppTags>
  <Name>One object (large) + Navigation</Name>
  <PpLayout>32</PpLayout>
  <Index>17</Index>
</p4ppTags>
</file>

<file path=customXml/item7.xml><?xml version="1.0" encoding="utf-8"?>
<p4ppTags>
  <Name>Free Content</Name>
  <PpLayout>11</PpLayout>
  <Index>9</Index>
</p4ppTags>
</file>

<file path=customXml/item8.xml><?xml version="1.0" encoding="utf-8"?>
<p4ppTags>
  <Name>Free Content + Navigation</Name>
  <PpLayout>32</PpLayout>
  <Index>16</Index>
</p4ppTags>
</file>

<file path=customXml/item9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B19D05D1-AE0E-4B0D-AA6A-E4DC4507B75E}">
  <ds:schemaRefs/>
</ds:datastoreItem>
</file>

<file path=customXml/itemProps10.xml><?xml version="1.0" encoding="utf-8"?>
<ds:datastoreItem xmlns:ds="http://schemas.openxmlformats.org/officeDocument/2006/customXml" ds:itemID="{F14BB4E7-BF22-46E2-AA3C-1ABA12A0B021}">
  <ds:schemaRefs/>
</ds:datastoreItem>
</file>

<file path=customXml/itemProps11.xml><?xml version="1.0" encoding="utf-8"?>
<ds:datastoreItem xmlns:ds="http://schemas.openxmlformats.org/officeDocument/2006/customXml" ds:itemID="{0091252C-F36F-40C9-984C-22582B3E6FB3}">
  <ds:schemaRefs/>
</ds:datastoreItem>
</file>

<file path=customXml/itemProps12.xml><?xml version="1.0" encoding="utf-8"?>
<ds:datastoreItem xmlns:ds="http://schemas.openxmlformats.org/officeDocument/2006/customXml" ds:itemID="{0D9599B2-641B-429C-8C85-C591ECF8C990}">
  <ds:schemaRefs/>
</ds:datastoreItem>
</file>

<file path=customXml/itemProps13.xml><?xml version="1.0" encoding="utf-8"?>
<ds:datastoreItem xmlns:ds="http://schemas.openxmlformats.org/officeDocument/2006/customXml" ds:itemID="{69E3DA23-9724-4848-A6F6-2F0F36B1F914}">
  <ds:schemaRefs/>
</ds:datastoreItem>
</file>

<file path=customXml/itemProps2.xml><?xml version="1.0" encoding="utf-8"?>
<ds:datastoreItem xmlns:ds="http://schemas.openxmlformats.org/officeDocument/2006/customXml" ds:itemID="{8699A006-2152-4093-B4FC-C6BF20D5E592}">
  <ds:schemaRefs/>
</ds:datastoreItem>
</file>

<file path=customXml/itemProps3.xml><?xml version="1.0" encoding="utf-8"?>
<ds:datastoreItem xmlns:ds="http://schemas.openxmlformats.org/officeDocument/2006/customXml" ds:itemID="{4E8C063E-54DF-40B8-B6B7-24C91B170904}">
  <ds:schemaRefs/>
</ds:datastoreItem>
</file>

<file path=customXml/itemProps4.xml><?xml version="1.0" encoding="utf-8"?>
<ds:datastoreItem xmlns:ds="http://schemas.openxmlformats.org/officeDocument/2006/customXml" ds:itemID="{864B6C15-1FF1-4ADA-8DBE-CD1DAF35B070}">
  <ds:schemaRefs/>
</ds:datastoreItem>
</file>

<file path=customXml/itemProps5.xml><?xml version="1.0" encoding="utf-8"?>
<ds:datastoreItem xmlns:ds="http://schemas.openxmlformats.org/officeDocument/2006/customXml" ds:itemID="{A27DC4FC-F9FA-4AC8-AAAA-729E607CE7E5}">
  <ds:schemaRefs/>
</ds:datastoreItem>
</file>

<file path=customXml/itemProps6.xml><?xml version="1.0" encoding="utf-8"?>
<ds:datastoreItem xmlns:ds="http://schemas.openxmlformats.org/officeDocument/2006/customXml" ds:itemID="{F718F79D-2091-4AD7-864E-B9B95B323394}">
  <ds:schemaRefs/>
</ds:datastoreItem>
</file>

<file path=customXml/itemProps7.xml><?xml version="1.0" encoding="utf-8"?>
<ds:datastoreItem xmlns:ds="http://schemas.openxmlformats.org/officeDocument/2006/customXml" ds:itemID="{B5096DD8-53C8-4E83-8664-FC4F8BE8B725}">
  <ds:schemaRefs/>
</ds:datastoreItem>
</file>

<file path=customXml/itemProps8.xml><?xml version="1.0" encoding="utf-8"?>
<ds:datastoreItem xmlns:ds="http://schemas.openxmlformats.org/officeDocument/2006/customXml" ds:itemID="{3C206999-0CDF-47B3-B85E-D5652B9D7810}">
  <ds:schemaRefs/>
</ds:datastoreItem>
</file>

<file path=customXml/itemProps9.xml><?xml version="1.0" encoding="utf-8"?>
<ds:datastoreItem xmlns:ds="http://schemas.openxmlformats.org/officeDocument/2006/customXml" ds:itemID="{9299034F-B9D7-46FC-B241-DC94BF0E67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2070</Words>
  <Application>Microsoft Macintosh PowerPoint</Application>
  <PresentationFormat>Custom</PresentationFormat>
  <Paragraphs>303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Neo Sans Intel</vt:lpstr>
      <vt:lpstr>Neo Sans Intel Medium</vt:lpstr>
      <vt:lpstr>Arial</vt:lpstr>
      <vt:lpstr>Calibri</vt:lpstr>
      <vt:lpstr>Consolas</vt:lpstr>
      <vt:lpstr>Courier New</vt:lpstr>
      <vt:lpstr>Intel Clear</vt:lpstr>
      <vt:lpstr>Intel Clear Pro</vt:lpstr>
      <vt:lpstr>Wingdings</vt:lpstr>
      <vt:lpstr>Larissa</vt:lpstr>
      <vt:lpstr>4_intel16x9</vt:lpstr>
      <vt:lpstr>1_Intel 20150715</vt:lpstr>
      <vt:lpstr>9_Intel 20150715</vt:lpstr>
      <vt:lpstr>5_Intel 20150715</vt:lpstr>
      <vt:lpstr>6_Intel 20150715</vt:lpstr>
      <vt:lpstr>2_Intel 20150715</vt:lpstr>
      <vt:lpstr>10_Intel 20150715</vt:lpstr>
      <vt:lpstr>3_Intel 20150715</vt:lpstr>
      <vt:lpstr>11_Intel 20150715</vt:lpstr>
      <vt:lpstr>WoT Status Update</vt:lpstr>
      <vt:lpstr>W3C Web of Things</vt:lpstr>
      <vt:lpstr>W3C Web of Things – Building Blocks</vt:lpstr>
      <vt:lpstr>W3C Web of Things – Building Blocks</vt:lpstr>
      <vt:lpstr>Published Proposed Recommendations</vt:lpstr>
      <vt:lpstr>Published WG Notes</vt:lpstr>
      <vt:lpstr>Status and Key Design Decisions</vt:lpstr>
      <vt:lpstr>Use Case Overview</vt:lpstr>
      <vt:lpstr>WoT Workshop: Munich 2019</vt:lpstr>
      <vt:lpstr>TPAC 2019 Plugfest</vt:lpstr>
      <vt:lpstr>Plugfest Devices</vt:lpstr>
      <vt:lpstr>Scenario 1: Home/Building</vt:lpstr>
      <vt:lpstr>PowerPoint Presentation</vt:lpstr>
      <vt:lpstr>PowerPoint Presentation</vt:lpstr>
      <vt:lpstr>Scenario 2: Industrial</vt:lpstr>
      <vt:lpstr>PowerPoint Presentation</vt:lpstr>
      <vt:lpstr>PowerPoint Presentation</vt:lpstr>
      <vt:lpstr>NHK Hybridcast Integration</vt:lpstr>
      <vt:lpstr>PowerPoint Presentation</vt:lpstr>
      <vt:lpstr>Orchestration</vt:lpstr>
      <vt:lpstr>New WoT WG Charter Work Items</vt:lpstr>
      <vt:lpstr>New WoT WG Charter Work Items</vt:lpstr>
      <vt:lpstr>W3C WoT Resources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309</cp:revision>
  <dcterms:created xsi:type="dcterms:W3CDTF">2018-05-15T12:31:41Z</dcterms:created>
  <dcterms:modified xsi:type="dcterms:W3CDTF">2020-02-07T13:27:10Z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e2a4d6ce-cd2a-43aa-acfc-f42f7448afd3</vt:lpwstr>
  </property>
  <property fmtid="{D5CDD505-2E9C-101B-9397-08002B2CF9AE}" pid="3" name="CTP_TimeStamp">
    <vt:lpwstr>2019-09-19 00:56:14Z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1563866936</vt:lpwstr>
  </property>
</Properties>
</file>